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0" r:id="rId2"/>
    <p:sldId id="304" r:id="rId3"/>
    <p:sldId id="306" r:id="rId4"/>
    <p:sldId id="281" r:id="rId5"/>
    <p:sldId id="282" r:id="rId6"/>
    <p:sldId id="283" r:id="rId7"/>
    <p:sldId id="307" r:id="rId8"/>
    <p:sldId id="284" r:id="rId9"/>
    <p:sldId id="308" r:id="rId10"/>
    <p:sldId id="302" r:id="rId11"/>
    <p:sldId id="303" r:id="rId12"/>
    <p:sldId id="285" r:id="rId13"/>
    <p:sldId id="286" r:id="rId14"/>
    <p:sldId id="287" r:id="rId15"/>
    <p:sldId id="309" r:id="rId16"/>
    <p:sldId id="310" r:id="rId17"/>
    <p:sldId id="311" r:id="rId18"/>
    <p:sldId id="312" r:id="rId19"/>
    <p:sldId id="313" r:id="rId20"/>
    <p:sldId id="314" r:id="rId21"/>
    <p:sldId id="297" r:id="rId22"/>
    <p:sldId id="298" r:id="rId23"/>
    <p:sldId id="299" r:id="rId24"/>
    <p:sldId id="300" r:id="rId25"/>
    <p:sldId id="301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305" r:id="rId34"/>
    <p:sldId id="295" r:id="rId35"/>
    <p:sldId id="296" r:id="rId3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6096-CDF3-4A83-8535-8828B1784732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C6AC8-3C74-4968-839A-4FF6FA7E4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86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8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45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3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25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5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02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6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4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0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00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F8698-BFA9-48A1-B66A-4B3AB50F31C3}" type="datetimeFigureOut">
              <a:rPr lang="ru-RU" smtClean="0"/>
              <a:t>04.04.2018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0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wm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audio" Target="../media/media5.wma"/><Relationship Id="rId5" Type="http://schemas.microsoft.com/office/2007/relationships/media" Target="../media/media5.wma"/><Relationship Id="rId10" Type="http://schemas.openxmlformats.org/officeDocument/2006/relationships/image" Target="../media/image4.jpg"/><Relationship Id="rId4" Type="http://schemas.openxmlformats.org/officeDocument/2006/relationships/audio" Target="../media/media4.wma"/><Relationship Id="rId9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Что такое ШИМ?</a:t>
            </a:r>
          </a:p>
          <a:p>
            <a:endParaRPr lang="ru-RU" dirty="0" smtClean="0"/>
          </a:p>
          <a:p>
            <a:r>
              <a:rPr lang="ru-RU" dirty="0" smtClean="0"/>
              <a:t>Как можно генерировать ШИМ?</a:t>
            </a:r>
          </a:p>
        </p:txBody>
      </p:sp>
    </p:spTree>
    <p:extLst>
      <p:ext uri="{BB962C8B-B14F-4D97-AF65-F5344CB8AC3E}">
        <p14:creationId xmlns:p14="http://schemas.microsoft.com/office/powerpoint/2010/main" val="279887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Спектры сигналов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Как должен выглядеть идеальный спектр синуса?</a:t>
            </a:r>
          </a:p>
          <a:p>
            <a:pPr marL="0" indent="0">
              <a:buNone/>
            </a:pPr>
            <a:r>
              <a:rPr lang="ru-RU" sz="2400" dirty="0" smtClean="0"/>
              <a:t>Дельта-функция на его частоте.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3074" name="Picture 2" descr="http://fweb.wallawalla.edu/class-wiki/upload/f/fa/Hw1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609329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Фурье-образ симметричен относительно нуля; отрицательная часть не несет никакой дополнительной информации и ее часто не рисуют.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70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Спектры сигналов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Как будет выглядеть спектр реального синусоидального сигнала?</a:t>
            </a:r>
          </a:p>
          <a:p>
            <a:r>
              <a:rPr lang="ru-RU" sz="2000" dirty="0" smtClean="0"/>
              <a:t>В нем будет шум</a:t>
            </a:r>
          </a:p>
          <a:p>
            <a:r>
              <a:rPr lang="ru-RU" sz="2000" dirty="0" smtClean="0"/>
              <a:t>Он будет взят на конечном промежутке времени</a:t>
            </a:r>
          </a:p>
          <a:p>
            <a:r>
              <a:rPr lang="ru-RU" sz="2000" dirty="0" smtClean="0"/>
              <a:t>Отрицательную часть, скорее всего, не нарисуют</a:t>
            </a:r>
          </a:p>
          <a:p>
            <a:endParaRPr lang="ru-RU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641701" cy="334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9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Спектры сигналов - синус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19291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78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Спектры сигналов - меандр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А как выглядит спектр меандра?</a:t>
            </a:r>
            <a:endParaRPr lang="ru-RU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806489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05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Спектры сигналов - треугольник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А спектр треугольного сигнала?</a:t>
            </a:r>
            <a:endParaRPr lang="ru-RU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704856" cy="433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6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можно использовать спектр?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Для сжатия звука с потерями – из спектра можно «выбросить» частоты, которые не слышны человеку</a:t>
            </a:r>
            <a:r>
              <a:rPr lang="en-US" sz="2400" dirty="0"/>
              <a:t> </a:t>
            </a:r>
            <a:r>
              <a:rPr lang="en-US" sz="2400" dirty="0" smtClean="0"/>
              <a:t>(mp3, </a:t>
            </a:r>
            <a:r>
              <a:rPr lang="en-US" sz="2400" dirty="0" err="1" smtClean="0"/>
              <a:t>vorbis</a:t>
            </a:r>
            <a:r>
              <a:rPr lang="en-US" sz="2400" dirty="0" smtClean="0"/>
              <a:t>...)</a:t>
            </a:r>
            <a:endParaRPr lang="ru-RU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Для сжатия изображения с потерями – из спектра изображения тоже можно «выбросить» некоторые частоты (</a:t>
            </a:r>
            <a:r>
              <a:rPr lang="en-US" sz="2400" dirty="0" smtClean="0"/>
              <a:t>jpeg...)</a:t>
            </a:r>
            <a:endParaRPr lang="ru-RU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И еще всякое.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14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Частоты изображения???</a:t>
            </a:r>
            <a:endParaRPr lang="ru-RU" dirty="0"/>
          </a:p>
        </p:txBody>
      </p:sp>
      <p:pic>
        <p:nvPicPr>
          <p:cNvPr id="4098" name="Picture 2" descr="https://upload.wikimedia.org/wikipedia/commons/2/24/DCT-8x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1719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Частоты 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При достаточно большой частоте изменения цвета он воспринимается как равномерный.</a:t>
            </a:r>
          </a:p>
          <a:p>
            <a:pPr marL="0" indent="0">
              <a:buNone/>
            </a:pPr>
            <a:r>
              <a:rPr lang="ru-RU" sz="2400" dirty="0" smtClean="0"/>
              <a:t>А значит, большие частоты можно «выбросить»!</a:t>
            </a:r>
            <a:endParaRPr lang="ru-RU" sz="2400" dirty="0"/>
          </a:p>
        </p:txBody>
      </p:sp>
      <p:pic>
        <p:nvPicPr>
          <p:cNvPr id="5122" name="Picture 2" descr="https://c2.staticflickr.com/4/3100/2482589491_be1f18b863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84098"/>
            <a:ext cx="5184576" cy="21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Частоты 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JPEG </a:t>
            </a:r>
            <a:r>
              <a:rPr lang="ru-RU" sz="2400" dirty="0" smtClean="0"/>
              <a:t>использует дискретное косинусное преобразование, которое очень похоже преобразованию Фурье.</a:t>
            </a:r>
          </a:p>
          <a:p>
            <a:pPr marL="0" indent="0">
              <a:buNone/>
            </a:pPr>
            <a:r>
              <a:rPr lang="ru-RU" sz="2400" dirty="0" smtClean="0"/>
              <a:t>Меняя степень сжатия вы определяете верхнюю границу частот на изображении.</a:t>
            </a:r>
            <a:endParaRPr lang="ru-RU" sz="2400" dirty="0"/>
          </a:p>
        </p:txBody>
      </p:sp>
      <p:pic>
        <p:nvPicPr>
          <p:cNvPr id="6148" name="Picture 4" descr="https://static.wixstatic.com/media/b8ddd9_82cfad3debb34aa5a799958b1bbe6a0b.png/v1/fill/w_309,h_357,al_c,usm_0.66_1.00_0.01/b8ddd9_82cfad3debb34aa5a799958b1bbe6a0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51976"/>
            <a:ext cx="2736304" cy="316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s://static.wixstatic.com/media/b8ddd9_d02d78008baf42e0ade732046840e33d.png/v1/fill/w_240,h_180,al_c/b8ddd9_d02d78008baf42e0ade732046840e33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01" y="335197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4664"/>
            <a:ext cx="5647704" cy="583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Генерировать одновременно несколько звуков с разной частотой (например, трезвучие).</a:t>
            </a:r>
          </a:p>
          <a:p>
            <a:pPr marL="0" indent="0" algn="ctr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ru-RU" sz="2800" dirty="0" smtClean="0"/>
              <a:t>Подумайте, как это сделать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99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Степень сжатия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5063"/>
            <a:ext cx="6772179" cy="187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20" y="1555063"/>
            <a:ext cx="1568746" cy="181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20" y="4077072"/>
            <a:ext cx="169733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5" y="4077072"/>
            <a:ext cx="678932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73" y="4077072"/>
            <a:ext cx="169733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08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 smtClean="0"/>
              <a:t>Генерировать одновременно несколько звуков с разной частотой (трезвучие).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Как это сделать?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24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сгенерировать трезвучие?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Использовать три динамика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r>
              <a:rPr lang="ru-RU" sz="2400" dirty="0" smtClean="0"/>
              <a:t>Сымитировать три динамика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2400" dirty="0" smtClean="0"/>
              <a:t>Представим, что у нас есть три динамика, которые генерируют три звука с разной частотой. Как будет выглядеть результирующий звуковой сигнал?</a:t>
            </a:r>
          </a:p>
          <a:p>
            <a:pPr marL="0" indent="0">
              <a:buNone/>
            </a:pPr>
            <a:r>
              <a:rPr lang="ru-RU" sz="2400" dirty="0" smtClean="0"/>
              <a:t>Как </a:t>
            </a:r>
            <a:r>
              <a:rPr lang="ru-RU" sz="2400" b="1" dirty="0" smtClean="0"/>
              <a:t>сумма трех сигналов.</a:t>
            </a:r>
            <a:endParaRPr lang="ru-RU" sz="2400" dirty="0" smtClean="0"/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r>
              <a:rPr lang="ru-RU" sz="2400" dirty="0" smtClean="0"/>
              <a:t>Почему бы не сложить сигналы заранее?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330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Сумма сигналов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75873" y="144413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Меандр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73" y="1988840"/>
            <a:ext cx="5715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7" y="2832324"/>
            <a:ext cx="56483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005064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Синус</a:t>
            </a:r>
            <a:endParaRPr lang="ru-RU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7" y="4509120"/>
            <a:ext cx="56959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7" y="5543606"/>
            <a:ext cx="56959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08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 smtClean="0"/>
              <a:t>Если мы сложим два простых цифровых меандра, то мы получим нечто иное: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Почему? </a:t>
            </a:r>
          </a:p>
          <a:p>
            <a:pPr marL="0" indent="0">
              <a:buNone/>
            </a:pPr>
            <a:r>
              <a:rPr lang="ru-RU" sz="2400" dirty="0" smtClean="0"/>
              <a:t>Потому что у нашего цифрового сигнала только два уровня (высокий и низкий).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56673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44702"/>
            <a:ext cx="56864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Использовать по одной ножке на каждый сигнал, делить напряжение и складывать через аналоговый сумматор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Генерировать аналоговые сигналы и складывать их </a:t>
            </a:r>
            <a:r>
              <a:rPr lang="ru-RU" sz="2400" dirty="0" err="1" smtClean="0"/>
              <a:t>программно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950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Аналоговые сигналы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Треугольный и синусоидальный сигнал звучат приятнее, чем квадратный. А еще их можно складывать.</a:t>
            </a:r>
          </a:p>
          <a:p>
            <a:pPr marL="0" indent="0">
              <a:buNone/>
            </a:pPr>
            <a:r>
              <a:rPr lang="ru-RU" sz="2400" dirty="0" smtClean="0"/>
              <a:t>Как их сформировать?</a:t>
            </a:r>
          </a:p>
          <a:p>
            <a:pPr marL="0" indent="0">
              <a:buNone/>
            </a:pPr>
            <a:endParaRPr lang="ru-RU" sz="2400" dirty="0" smtClean="0"/>
          </a:p>
          <a:p>
            <a:r>
              <a:rPr lang="ru-RU" sz="2400" dirty="0" smtClean="0"/>
              <a:t>Использовать ЦАП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r>
              <a:rPr lang="ru-RU" sz="2400" dirty="0" smtClean="0"/>
              <a:t>Использовать ШИМ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962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Фильтры частот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Что делает фильтр нижних частот (</a:t>
            </a:r>
            <a:r>
              <a:rPr lang="en-US" sz="2800" dirty="0" smtClean="0"/>
              <a:t>low-pass filter)?</a:t>
            </a:r>
            <a:endParaRPr lang="ru-RU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ru-RU" sz="2800" dirty="0" smtClean="0"/>
              <a:t>Пропускает только частоты ниже частоты среза.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Как сделать ФНЧ?</a:t>
            </a:r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087"/>
            <a:ext cx="2376264" cy="184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7864" y="4958970"/>
                <a:ext cx="128028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958970"/>
                <a:ext cx="1280286" cy="6127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3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ФНЧ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Что будет, если пропустить квадратный сигнал через ФНЧ?</a:t>
            </a:r>
          </a:p>
          <a:p>
            <a:pPr marL="0" indent="0">
              <a:buNone/>
            </a:pPr>
            <a:r>
              <a:rPr lang="ru-RU" sz="2400" dirty="0" smtClean="0"/>
              <a:t>Это зависит от частоты среза и частоты сигнала.</a:t>
            </a:r>
            <a:endParaRPr lang="ru-RU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128792" cy="400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9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ФНЧ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Если частота квадратного сигнала будет значительно (в 7 и более раз) выше частоты среза ФНЧ, то фильтрованный сигнал будет близок к константе.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Причем амплитуда сигнала после фильтра будет </a:t>
            </a:r>
            <a:r>
              <a:rPr lang="en-US" sz="2400" dirty="0" smtClean="0"/>
              <a:t>~</a:t>
            </a:r>
            <a:r>
              <a:rPr lang="ru-RU" sz="2400" dirty="0" smtClean="0"/>
              <a:t>0.5 амплитуды высокого уровня до фильтра.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8359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Сигналы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LED turn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4008" y="1556791"/>
            <a:ext cx="4248472" cy="4779531"/>
          </a:xfrm>
          <a:prstGeom prst="rect">
            <a:avLst/>
          </a:prstGeom>
        </p:spPr>
      </p:pic>
      <p:pic>
        <p:nvPicPr>
          <p:cNvPr id="6" name="Incandascent turning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1556792"/>
            <a:ext cx="4248472" cy="47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3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ШИМ после фильтра нижних частот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ШИМ это тоже квадратный сигнал! Если его частота значительно выше частоты фильтра, то получится почти постоянный уровень.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А на что влияет заполнение?</a:t>
            </a:r>
          </a:p>
          <a:p>
            <a:pPr marL="0" indent="0">
              <a:buNone/>
            </a:pPr>
            <a:r>
              <a:rPr lang="ru-RU" sz="2400" dirty="0" smtClean="0"/>
              <a:t>На амплитуду постоянного сигнала.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716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ШИМ после фильтра нижних частот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628800"/>
            <a:ext cx="780886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же получить синус?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ШИМ высокой частоты с постоянным заполнением можно превратить в постоянный уровень с постоянной амплитудой.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У синуса меняется амплитуда.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Нужно менять заполнение по синусоидальному закону!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b="1" dirty="0" smtClean="0"/>
              <a:t>Помните: частота изменения заполнения – это не частота таймера и не частота ШИМ!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1827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Синус с помощью ШИМ и ФНЧ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95551" cy="243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2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фильтр не всегда нужен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Если вы управляете яркостью светодиода, то фильтром нижних частот будут глаза человека (частота среза </a:t>
            </a:r>
            <a:r>
              <a:rPr lang="en-US" sz="2400" dirty="0" smtClean="0"/>
              <a:t>~</a:t>
            </a:r>
            <a:r>
              <a:rPr lang="ru-RU" sz="2400" dirty="0" smtClean="0"/>
              <a:t>100 Гц)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вы генерируете звук, динамик работает как фильтр</a:t>
            </a:r>
            <a:r>
              <a:rPr lang="en-US" sz="2400" dirty="0" smtClean="0"/>
              <a:t> c </a:t>
            </a:r>
            <a:r>
              <a:rPr lang="ru-RU" sz="2400" dirty="0" smtClean="0"/>
              <a:t>нелинейной характеристикой. Наши динамики не воспроизводят звук ниже </a:t>
            </a:r>
            <a:r>
              <a:rPr lang="en-US" sz="2400" dirty="0" smtClean="0"/>
              <a:t>~</a:t>
            </a:r>
            <a:r>
              <a:rPr lang="ru-RU" sz="2400" dirty="0" smtClean="0"/>
              <a:t>800 Гц.</a:t>
            </a:r>
            <a:r>
              <a:rPr lang="ru-RU" sz="2400" dirty="0"/>
              <a:t> </a:t>
            </a:r>
            <a:r>
              <a:rPr lang="ru-RU" sz="2400" dirty="0" smtClean="0"/>
              <a:t>А человеческий слух не воспринимает звук выше </a:t>
            </a:r>
            <a:r>
              <a:rPr lang="en-US" sz="2400" dirty="0" smtClean="0"/>
              <a:t>~20 </a:t>
            </a:r>
            <a:r>
              <a:rPr lang="ru-RU" sz="2400" smtClean="0"/>
              <a:t>КГц.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4249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Сыграйте одну ноту на динамике; используйте синусоидальный сигнал с частотой не менее 800 Гц.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Для этого, сформируйте ШИМ с частотой не менее 140 КГц и меняйте заполнение по синусоидальному закону.</a:t>
            </a:r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887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Сигналы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Три сигнала с частотой 329.6 Гц – нота Ми первой октавы: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r>
              <a:rPr lang="ru-RU" sz="2400" dirty="0" smtClean="0"/>
              <a:t>Меандр (квадратный сигнал)</a:t>
            </a:r>
          </a:p>
          <a:p>
            <a:endParaRPr lang="en-US" sz="2400" dirty="0" smtClean="0"/>
          </a:p>
          <a:p>
            <a:endParaRPr lang="ru-RU" sz="2400" dirty="0"/>
          </a:p>
          <a:p>
            <a:r>
              <a:rPr lang="ru-RU" sz="2400" dirty="0" smtClean="0"/>
              <a:t>Треугольный сигнал </a:t>
            </a:r>
          </a:p>
          <a:p>
            <a:endParaRPr lang="en-US" sz="2400" dirty="0" smtClean="0"/>
          </a:p>
          <a:p>
            <a:endParaRPr lang="ru-RU" sz="2400" dirty="0"/>
          </a:p>
          <a:p>
            <a:r>
              <a:rPr lang="ru-RU" sz="2400" dirty="0" smtClean="0"/>
              <a:t>Синусоидальный сигнал</a:t>
            </a:r>
          </a:p>
        </p:txBody>
      </p:sp>
      <p:pic>
        <p:nvPicPr>
          <p:cNvPr id="6" name="squar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52" y="2935894"/>
            <a:ext cx="1224136" cy="515006"/>
          </a:xfrm>
          <a:prstGeom prst="rect">
            <a:avLst/>
          </a:prstGeom>
        </p:spPr>
      </p:pic>
      <p:pic>
        <p:nvPicPr>
          <p:cNvPr id="8" name="triangl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5104"/>
            <a:ext cx="1728192" cy="350520"/>
          </a:xfrm>
          <a:prstGeom prst="rect">
            <a:avLst/>
          </a:prstGeom>
        </p:spPr>
      </p:pic>
      <p:pic>
        <p:nvPicPr>
          <p:cNvPr id="9" name="sine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577416"/>
            <a:ext cx="1440160" cy="4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Почему они звучат по-разному, если у них одинаковая частота?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/>
              <a:t>Потому что у них разная форма! 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Т.е. частоты недостаточно, чтобы полностью описать сигнал.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Можно сказать: «потому что у них разный </a:t>
            </a:r>
            <a:r>
              <a:rPr lang="ru-RU" sz="2800" i="1" dirty="0" smtClean="0"/>
              <a:t>спектр</a:t>
            </a:r>
            <a:r>
              <a:rPr lang="ru-RU" sz="2800" dirty="0" smtClean="0"/>
              <a:t>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111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Фурье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Что такое преобразование Фурье?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Это перевод сигнала из </a:t>
            </a:r>
            <a:r>
              <a:rPr lang="ru-RU" sz="2400" dirty="0" err="1" smtClean="0"/>
              <a:t>временно́го</a:t>
            </a:r>
            <a:r>
              <a:rPr lang="ru-RU" sz="2400" dirty="0" smtClean="0"/>
              <a:t> пространства в частотное. 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Непонятно?</a:t>
            </a:r>
            <a:endParaRPr lang="en-US" sz="2400" dirty="0" smtClean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050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Фурье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А так?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𝑖𝑥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:r>
                  <a:rPr lang="ru-RU" dirty="0" smtClean="0"/>
                  <a:t>Может быть, ряд Фурье более понятен?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⁡(2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28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Фурье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Пример – визуализация звука.</a:t>
            </a:r>
          </a:p>
          <a:p>
            <a:pPr marL="0" indent="0">
              <a:buNone/>
            </a:pPr>
            <a:r>
              <a:rPr lang="ru-RU" sz="2400" dirty="0" smtClean="0"/>
              <a:t>Каждый столбик – частота, низкие частоты находятся слева.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Т.е. это амплитуда для каждой частоты в звуковом сигнале в данный момент! Это спектр!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24944"/>
            <a:ext cx="3024336" cy="176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9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Фурье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96" y="1412776"/>
            <a:ext cx="6336704" cy="490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8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838</Words>
  <Application>Microsoft Office PowerPoint</Application>
  <PresentationFormat>Экран (4:3)</PresentationFormat>
  <Paragraphs>151</Paragraphs>
  <Slides>35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Cambria Math</vt:lpstr>
      <vt:lpstr>Calibri</vt:lpstr>
      <vt:lpstr>Тема Office</vt:lpstr>
      <vt:lpstr>ШИМ</vt:lpstr>
      <vt:lpstr>Цель</vt:lpstr>
      <vt:lpstr>Сигналы</vt:lpstr>
      <vt:lpstr>Сигналы</vt:lpstr>
      <vt:lpstr>Почему они звучат по-разному, если у них одинаковая частота?</vt:lpstr>
      <vt:lpstr>Преобразование Фурье</vt:lpstr>
      <vt:lpstr>Преобразование Фурье</vt:lpstr>
      <vt:lpstr>Преобразование Фурье</vt:lpstr>
      <vt:lpstr>Преобразование Фурье</vt:lpstr>
      <vt:lpstr>Спектры сигналов</vt:lpstr>
      <vt:lpstr>Спектры сигналов</vt:lpstr>
      <vt:lpstr>Спектры сигналов - синус</vt:lpstr>
      <vt:lpstr>Спектры сигналов - меандр</vt:lpstr>
      <vt:lpstr>Спектры сигналов - треугольник</vt:lpstr>
      <vt:lpstr>Как можно использовать спектр?</vt:lpstr>
      <vt:lpstr>Частоты изображения???</vt:lpstr>
      <vt:lpstr>Частоты изображения</vt:lpstr>
      <vt:lpstr>Частоты изображения</vt:lpstr>
      <vt:lpstr>Презентация PowerPoint</vt:lpstr>
      <vt:lpstr>Степень сжатия</vt:lpstr>
      <vt:lpstr>Цель</vt:lpstr>
      <vt:lpstr>Как сгенерировать трезвучие?</vt:lpstr>
      <vt:lpstr>Сумма сигналов</vt:lpstr>
      <vt:lpstr>Проблема</vt:lpstr>
      <vt:lpstr>Что делать?</vt:lpstr>
      <vt:lpstr>Аналоговые сигналы</vt:lpstr>
      <vt:lpstr>Фильтры частот</vt:lpstr>
      <vt:lpstr>ФНЧ</vt:lpstr>
      <vt:lpstr>ФНЧ</vt:lpstr>
      <vt:lpstr>ШИМ после фильтра нижних частот</vt:lpstr>
      <vt:lpstr>ШИМ после фильтра нижних частот</vt:lpstr>
      <vt:lpstr>Как же получить синус?</vt:lpstr>
      <vt:lpstr>Синус с помощью ШИМ и ФНЧ</vt:lpstr>
      <vt:lpstr>Почему фильтр не всегда нужен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Mbzyab</dc:creator>
  <cp:lastModifiedBy>Mbzyab</cp:lastModifiedBy>
  <cp:revision>364</cp:revision>
  <dcterms:created xsi:type="dcterms:W3CDTF">2014-09-07T23:02:32Z</dcterms:created>
  <dcterms:modified xsi:type="dcterms:W3CDTF">2018-04-03T22:34:45Z</dcterms:modified>
</cp:coreProperties>
</file>